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0" r:id="rId2"/>
    <p:sldId id="261" r:id="rId3"/>
    <p:sldId id="259" r:id="rId4"/>
    <p:sldId id="257" r:id="rId5"/>
    <p:sldId id="262" r:id="rId6"/>
    <p:sldId id="263" r:id="rId7"/>
    <p:sldId id="264" r:id="rId8"/>
    <p:sldId id="265" r:id="rId9"/>
    <p:sldId id="258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>
        <p:scale>
          <a:sx n="53" d="100"/>
          <a:sy n="53" d="100"/>
        </p:scale>
        <p:origin x="2058" y="1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jpg>
</file>

<file path=ppt/media/image10.png>
</file>

<file path=ppt/media/image11.png>
</file>

<file path=ppt/media/image12.jpeg>
</file>

<file path=ppt/media/image2.jpg>
</file>

<file path=ppt/media/image3.png>
</file>

<file path=ppt/media/image4.png>
</file>

<file path=ppt/media/image5.jpe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0864E5-1D0F-471D-926B-F4D651ED06C6}" type="datetimeFigureOut">
              <a:rPr lang="en-GB" smtClean="0"/>
              <a:t>10/05/2024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BA1DB7-DD68-4EBC-9519-0361248DA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8391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BA1DB7-DD68-4EBC-9519-0361248DA2E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2533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94C91-F464-3716-D63C-6B7B9B0357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CEB8A5-6475-FDE0-A5D1-6258919046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0511B-60A2-9EC2-65A6-3CB374511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0A96-DD67-4082-A965-34A699C0649B}" type="datetimeFigureOut">
              <a:rPr lang="en-GB" smtClean="0"/>
              <a:t>10/05/2024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DFB12-2ABC-34D7-074C-03F97CD52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25F601-BCFB-FABA-665A-581B7CB96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3D518-7298-49E3-8C74-E15A9D7A8A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9869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2E7BF-088F-8BD0-B33A-380547BF4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61ADF1-309A-3765-F2F3-31E9A5CB2F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28AD37-DBA3-E97A-A9FB-B7C1A2465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0A96-DD67-4082-A965-34A699C0649B}" type="datetimeFigureOut">
              <a:rPr lang="en-GB" smtClean="0"/>
              <a:t>10/05/2024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2734B-373F-B63F-5B23-A1EB04E54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4C47FD-3788-CA71-FC33-90E618547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3D518-7298-49E3-8C74-E15A9D7A8A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3458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0A4A6C-795C-BF69-B207-152990BBCB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AF1226-5D05-5FA2-E69E-F7C3290B5A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F0C19-8BA3-6113-4A4D-F7F1A55E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0A96-DD67-4082-A965-34A699C0649B}" type="datetimeFigureOut">
              <a:rPr lang="en-GB" smtClean="0"/>
              <a:t>10/05/2024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BDA4A-7B65-7C7D-9042-98B108F2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F65A4A-3D77-E268-3690-17EF48CB5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3D518-7298-49E3-8C74-E15A9D7A8A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1374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E5667-C52A-5D19-7311-7B432439D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85C16-612E-CAE9-418C-033006CA27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1716F-A3AF-64D5-2CCB-C5AB99813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0A96-DD67-4082-A965-34A699C0649B}" type="datetimeFigureOut">
              <a:rPr lang="en-GB" smtClean="0"/>
              <a:t>10/05/2024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50720E-7EAB-8D10-49B6-0B2D27D49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D4CA8-4BE1-BEF6-67C0-D9E69AC60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3D518-7298-49E3-8C74-E15A9D7A8A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732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2A53E-B0FB-A9F9-E132-FFE814752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CD6EEC-3E9E-AEA1-2686-1EBE272C7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52DB68-A274-5D98-FADE-36FEDC322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0A96-DD67-4082-A965-34A699C0649B}" type="datetimeFigureOut">
              <a:rPr lang="en-GB" smtClean="0"/>
              <a:t>10/05/2024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18BC24-36C3-12EF-5D11-DCBC4704F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13572E-843B-5413-A2F3-A5245A9D8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3D518-7298-49E3-8C74-E15A9D7A8A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837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CDDBD-2718-2DFA-AFEE-E51190428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99269-6567-6592-4521-B3C6E093C3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99E4DD-F2E2-4120-7CC7-3A5C734ACC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E56C88-6DF7-DB85-31C2-870F0D2A5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0A96-DD67-4082-A965-34A699C0649B}" type="datetimeFigureOut">
              <a:rPr lang="en-GB" smtClean="0"/>
              <a:t>10/05/2024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D40DAD-E24D-E0AE-666F-24B97521E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919FA4-C143-F6E5-EC09-0374EC2F8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3D518-7298-49E3-8C74-E15A9D7A8A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998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752A8-6584-0A67-9900-3C0E8E3CE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85BDE5-4E26-496F-8F17-488E7A19A0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B0E8B9-D4B3-F42D-BB21-3013E9977C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E7CB74-33DB-9C5F-4A52-5E5D0E0C8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76725D-CC0B-A928-AE35-92AD8C3D87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8A3559-A870-5953-C33F-6252F7664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0A96-DD67-4082-A965-34A699C0649B}" type="datetimeFigureOut">
              <a:rPr lang="en-GB" smtClean="0"/>
              <a:t>10/05/2024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043866-15A7-7667-3AA4-9AB19C63C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AAF40A-1A35-75BC-38DC-07207AF4E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3D518-7298-49E3-8C74-E15A9D7A8A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0461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27077-D70B-3F31-C5BD-64992B60C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33D994-9095-D57F-CAFB-CBFFB40FA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0A96-DD67-4082-A965-34A699C0649B}" type="datetimeFigureOut">
              <a:rPr lang="en-GB" smtClean="0"/>
              <a:t>10/05/2024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3A6D95-9F28-C9E7-9260-66547A537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F31D76-E705-CEB5-C0C7-20C19A7F0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3D518-7298-49E3-8C74-E15A9D7A8A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9916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9A4BBF-45F9-6F42-3D44-7BB9A19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0A96-DD67-4082-A965-34A699C0649B}" type="datetimeFigureOut">
              <a:rPr lang="en-GB" smtClean="0"/>
              <a:t>10/05/2024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0945AE-E073-36CE-88D6-CA2EDD2A1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B20FB6-4BED-6E61-8F06-81C985D3F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3D518-7298-49E3-8C74-E15A9D7A8A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8779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D9FA4-D8EA-6037-586E-696877F13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E4D63-4EB1-E821-68EA-89957683AB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1133AB-9A09-8255-8F76-C9E6430F7A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D22138-FE14-C480-7270-CDA0A180C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0A96-DD67-4082-A965-34A699C0649B}" type="datetimeFigureOut">
              <a:rPr lang="en-GB" smtClean="0"/>
              <a:t>10/05/2024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8DA98E-516C-2A4A-AD1A-18E513AA4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2AC8AF-2EA9-1B55-1036-421E535F2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3D518-7298-49E3-8C74-E15A9D7A8A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5312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0CFDB-17BD-5853-89E7-99819C608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921779-18F4-4495-4769-24CF9DAFC1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2F905A-48F1-7AFD-DE5A-78C96B779F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CFE45C-862D-D751-C98D-676F7FF51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0A96-DD67-4082-A965-34A699C0649B}" type="datetimeFigureOut">
              <a:rPr lang="en-GB" smtClean="0"/>
              <a:t>10/05/2024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5272C0-D6FC-0FAA-3756-69C167EE6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3D323-0B8E-5303-4FEA-E784C383E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3D518-7298-49E3-8C74-E15A9D7A8A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4336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CFF196-8FEF-8C17-320E-13FD5EB55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3F7DC-9A3F-AF2A-5E46-8A2FB8E3FD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534A5-B6F0-5D99-8031-2E6849E545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160A96-DD67-4082-A965-34A699C0649B}" type="datetimeFigureOut">
              <a:rPr lang="en-GB" smtClean="0"/>
              <a:t>10/05/2024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B808EA-C0D6-9D34-FA30-C03D7F267E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803EF0-A4D5-3DB2-44C7-F5A16D5F42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3D518-7298-49E3-8C74-E15A9D7A8A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499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D3F708FA-73AC-EA8D-4F2E-DC5B434A76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96"/>
          <a:stretch/>
        </p:blipFill>
        <p:spPr>
          <a:xfrm>
            <a:off x="0" y="0"/>
            <a:ext cx="12416589" cy="6858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09D08E8-0DF3-C1FC-4296-FFF4AAFBF206}"/>
              </a:ext>
            </a:extLst>
          </p:cNvPr>
          <p:cNvSpPr txBox="1"/>
          <p:nvPr/>
        </p:nvSpPr>
        <p:spPr>
          <a:xfrm>
            <a:off x="1339515" y="2438400"/>
            <a:ext cx="9737557" cy="163121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 contourW="12700">
              <a:bevelT w="82550" h="38100" prst="coolSlant"/>
              <a:bevelB w="38100" h="38100"/>
              <a:extrusionClr>
                <a:schemeClr val="accent1"/>
              </a:extrusionClr>
              <a:contourClr>
                <a:schemeClr val="accent1"/>
              </a:contourClr>
            </a:sp3d>
          </a:bodyPr>
          <a:lstStyle/>
          <a:p>
            <a:pPr algn="ctr"/>
            <a:r>
              <a:rPr lang="en-GB" sz="10000" b="1" dirty="0">
                <a:solidFill>
                  <a:schemeClr val="bg1"/>
                </a:solidFill>
                <a:effectLst>
                  <a:glow rad="2286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schemeClr val="tx1">
                      <a:alpha val="40000"/>
                    </a:schemeClr>
                  </a:outerShdw>
                  <a:reflection blurRad="6350" stA="33000" endPos="45500" dir="5400000" sy="-100000" algn="bl" rotWithShape="0"/>
                </a:effectLst>
              </a:rPr>
              <a:t>Business Analysis</a:t>
            </a:r>
          </a:p>
        </p:txBody>
      </p:sp>
    </p:spTree>
    <p:extLst>
      <p:ext uri="{BB962C8B-B14F-4D97-AF65-F5344CB8AC3E}">
        <p14:creationId xmlns:p14="http://schemas.microsoft.com/office/powerpoint/2010/main" val="164764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A973278C-817F-7B02-B3E8-6DC1E2C19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4000"/>
                    </a14:imgEffect>
                    <a14:imgEffect>
                      <a14:brightnessContrast bright="-15000" contrast="-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344" y="1"/>
            <a:ext cx="12301344" cy="685799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47F6447-0317-5E76-7019-E05A4117C48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1" t="5807" r="3150" b="10678"/>
          <a:stretch/>
        </p:blipFill>
        <p:spPr>
          <a:xfrm>
            <a:off x="385010" y="529390"/>
            <a:ext cx="3753853" cy="96252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71A077C-1B52-7F13-DE48-0E146D2E7EBE}"/>
              </a:ext>
            </a:extLst>
          </p:cNvPr>
          <p:cNvSpPr txBox="1"/>
          <p:nvPr/>
        </p:nvSpPr>
        <p:spPr>
          <a:xfrm>
            <a:off x="385010" y="2097465"/>
            <a:ext cx="996214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GitHub Link:</a:t>
            </a:r>
          </a:p>
          <a:p>
            <a:endParaRPr lang="en-GB" sz="2800" dirty="0">
              <a:solidFill>
                <a:schemeClr val="bg1"/>
              </a:solidFill>
            </a:endParaRPr>
          </a:p>
          <a:p>
            <a:r>
              <a:rPr lang="en-GB" sz="2800" dirty="0">
                <a:solidFill>
                  <a:schemeClr val="bg1"/>
                </a:solidFill>
              </a:rPr>
              <a:t>https://github.com/Ekramislam96/Credit_Card_Financial_Report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DFF2F8A-4405-A8F0-04AD-22CFEF57C6D1}"/>
              </a:ext>
            </a:extLst>
          </p:cNvPr>
          <p:cNvSpPr txBox="1"/>
          <p:nvPr/>
        </p:nvSpPr>
        <p:spPr>
          <a:xfrm>
            <a:off x="385010" y="4088009"/>
            <a:ext cx="1017069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chemeClr val="bg1"/>
                </a:solidFill>
              </a:rPr>
              <a:t>Google Link: </a:t>
            </a:r>
          </a:p>
          <a:p>
            <a:endParaRPr lang="en-GB" sz="3200" dirty="0">
              <a:solidFill>
                <a:schemeClr val="bg1"/>
              </a:solidFill>
            </a:endParaRPr>
          </a:p>
          <a:p>
            <a:r>
              <a:rPr lang="en-GB" sz="2000" dirty="0">
                <a:solidFill>
                  <a:schemeClr val="bg1"/>
                </a:solidFill>
              </a:rPr>
              <a:t>https://drive.google.com/drive/folders/1VxX6_sG44tdwI8rcAy8EcBTDx25wpfVP?usp=sharing </a:t>
            </a:r>
          </a:p>
        </p:txBody>
      </p:sp>
    </p:spTree>
    <p:extLst>
      <p:ext uri="{BB962C8B-B14F-4D97-AF65-F5344CB8AC3E}">
        <p14:creationId xmlns:p14="http://schemas.microsoft.com/office/powerpoint/2010/main" val="2401174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A373451-A3FE-3EB9-600A-1EBA0E3310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94" y="896"/>
            <a:ext cx="12193594" cy="685710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D04D1-8236-4770-206A-02E80BDADD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837" y="538163"/>
            <a:ext cx="8437830" cy="4289508"/>
          </a:xfrm>
        </p:spPr>
        <p:txBody>
          <a:bodyPr>
            <a:normAutofit/>
            <a:scene3d>
              <a:camera prst="orthographicFront"/>
              <a:lightRig rig="flat" dir="t"/>
            </a:scene3d>
            <a:sp3d extrusionH="57150" contourW="12700" prstMaterial="plastic">
              <a:bevelT w="38100" h="38100"/>
              <a:bevelB w="38100" h="38100"/>
              <a:extrusionClr>
                <a:srgbClr val="9966FF"/>
              </a:extrusionClr>
              <a:contourClr>
                <a:srgbClr val="9966FF"/>
              </a:contourClr>
            </a:sp3d>
          </a:bodyPr>
          <a:lstStyle/>
          <a:p>
            <a:pPr marL="0" indent="0">
              <a:buNone/>
            </a:pPr>
            <a:r>
              <a:rPr lang="en-GB" sz="11500" dirty="0">
                <a:solidFill>
                  <a:srgbClr val="00B050"/>
                </a:solidFill>
                <a:effectLst>
                  <a:glow rad="63500">
                    <a:schemeClr val="accent6">
                      <a:satMod val="175000"/>
                      <a:alpha val="44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Credit Card </a:t>
            </a:r>
            <a:endParaRPr lang="en-GB" sz="8000" dirty="0">
              <a:solidFill>
                <a:srgbClr val="00B050"/>
              </a:solidFill>
              <a:effectLst>
                <a:glow rad="63500">
                  <a:schemeClr val="accent6">
                    <a:satMod val="175000"/>
                    <a:alpha val="44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0" indent="0">
              <a:buNone/>
            </a:pPr>
            <a:r>
              <a:rPr lang="en-GB" sz="5400" dirty="0">
                <a:solidFill>
                  <a:srgbClr val="FFC000"/>
                </a:solidFill>
                <a:effectLst>
                  <a:glow rad="63500">
                    <a:schemeClr val="accent6">
                      <a:satMod val="175000"/>
                      <a:alpha val="44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Weekly Status Report</a:t>
            </a:r>
          </a:p>
        </p:txBody>
      </p:sp>
    </p:spTree>
    <p:extLst>
      <p:ext uri="{BB962C8B-B14F-4D97-AF65-F5344CB8AC3E}">
        <p14:creationId xmlns:p14="http://schemas.microsoft.com/office/powerpoint/2010/main" val="538210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C8B8930-6680-C876-42DE-81D029F8EA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06204E-AF17-7EA6-3651-6A54F2060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Project Objective: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89E22-C6AC-005E-13C6-9603C7B84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29100" cy="417568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To develop a comprehensive Credit Card weekly dashboard that provides real-time insights into key performance metrics and trends, enabling stakeholders to monitor and </a:t>
            </a:r>
            <a:r>
              <a:rPr lang="en-GB" dirty="0" err="1">
                <a:solidFill>
                  <a:schemeClr val="bg1"/>
                </a:solidFill>
              </a:rPr>
              <a:t>analyze</a:t>
            </a:r>
            <a:r>
              <a:rPr lang="en-GB" dirty="0">
                <a:solidFill>
                  <a:schemeClr val="bg1"/>
                </a:solidFill>
              </a:rPr>
              <a:t> credit card operations effectively.</a:t>
            </a:r>
          </a:p>
        </p:txBody>
      </p:sp>
    </p:spTree>
    <p:extLst>
      <p:ext uri="{BB962C8B-B14F-4D97-AF65-F5344CB8AC3E}">
        <p14:creationId xmlns:p14="http://schemas.microsoft.com/office/powerpoint/2010/main" val="1290252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5FE7E2-A42A-653B-78FC-490B945876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6"/>
            <a:ext cx="12192000" cy="6857207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1A8C32-08DD-D8AF-20A4-9E02C402F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b="1" dirty="0">
                <a:solidFill>
                  <a:schemeClr val="bg1"/>
                </a:solidFill>
              </a:rPr>
              <a:t>Credit Card Financial Dashboard Using Power BI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75BE9-77E7-ECFB-EB84-1D965332FA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81650" cy="4351338"/>
          </a:xfrm>
        </p:spPr>
        <p:txBody>
          <a:bodyPr>
            <a:normAutofit fontScale="92500"/>
          </a:bodyPr>
          <a:lstStyle/>
          <a:p>
            <a:r>
              <a:rPr lang="en-GB" dirty="0">
                <a:solidFill>
                  <a:schemeClr val="bg1"/>
                </a:solidFill>
              </a:rPr>
              <a:t>Developed an interactive dashboard using transaction and customer data from a SQL Database, to provide real-time insights.</a:t>
            </a:r>
          </a:p>
          <a:p>
            <a:r>
              <a:rPr lang="en-GB" dirty="0">
                <a:solidFill>
                  <a:schemeClr val="bg1"/>
                </a:solidFill>
              </a:rPr>
              <a:t>Streamlined data processing and analysis to monitor key performance metrics and trends.</a:t>
            </a:r>
          </a:p>
          <a:p>
            <a:r>
              <a:rPr lang="en-GB" dirty="0">
                <a:solidFill>
                  <a:schemeClr val="bg1"/>
                </a:solidFill>
              </a:rPr>
              <a:t>Shared actionable insights with shareholders based on dashboard findings to support decision-making processes.</a:t>
            </a:r>
          </a:p>
        </p:txBody>
      </p:sp>
    </p:spTree>
    <p:extLst>
      <p:ext uri="{BB962C8B-B14F-4D97-AF65-F5344CB8AC3E}">
        <p14:creationId xmlns:p14="http://schemas.microsoft.com/office/powerpoint/2010/main" val="1462494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C66F98A-A83A-70F3-4160-2E9585C882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59" b="6659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9FB85A-A70E-38A8-0F95-7DC174F16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GB" dirty="0">
                <a:solidFill>
                  <a:schemeClr val="bg1"/>
                </a:solidFill>
              </a:rPr>
              <a:t>Import Data To SQL To Power BI: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8730F-331C-5C3C-3F34-D739D86998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/>
            <a:r>
              <a:rPr lang="en-GB" sz="3200" dirty="0">
                <a:solidFill>
                  <a:schemeClr val="bg1"/>
                </a:solidFill>
              </a:rPr>
              <a:t>1. Create CSV File</a:t>
            </a:r>
          </a:p>
          <a:p>
            <a:pPr algn="r"/>
            <a:r>
              <a:rPr lang="en-GB" sz="3200" dirty="0">
                <a:solidFill>
                  <a:schemeClr val="bg1"/>
                </a:solidFill>
              </a:rPr>
              <a:t>2. Create Tables In SQL</a:t>
            </a:r>
          </a:p>
          <a:p>
            <a:pPr algn="r"/>
            <a:r>
              <a:rPr lang="en-GB" sz="3200" dirty="0">
                <a:solidFill>
                  <a:schemeClr val="bg1"/>
                </a:solidFill>
              </a:rPr>
              <a:t>3. Import CSV file into  SQL</a:t>
            </a:r>
          </a:p>
          <a:p>
            <a:pPr algn="r"/>
            <a:r>
              <a:rPr lang="en-GB" sz="3200" dirty="0">
                <a:solidFill>
                  <a:schemeClr val="bg1"/>
                </a:solidFill>
              </a:rPr>
              <a:t>4. Connect SQL File into Power BI </a:t>
            </a:r>
          </a:p>
        </p:txBody>
      </p:sp>
    </p:spTree>
    <p:extLst>
      <p:ext uri="{BB962C8B-B14F-4D97-AF65-F5344CB8AC3E}">
        <p14:creationId xmlns:p14="http://schemas.microsoft.com/office/powerpoint/2010/main" val="1724778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31AF2E-A71F-976F-1DC8-A25CD93E6F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503486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EFBD60-3B00-9DD9-5BE2-9392065EE0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137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CB6538-321F-9C05-86AC-4E74E3ED95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0253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719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3F2E549-77A0-9C9A-C9BE-DEE7945960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04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DDA0228-7869-6103-4304-28088281D24E}"/>
              </a:ext>
            </a:extLst>
          </p:cNvPr>
          <p:cNvSpPr txBox="1"/>
          <p:nvPr/>
        </p:nvSpPr>
        <p:spPr>
          <a:xfrm>
            <a:off x="497304" y="1514225"/>
            <a:ext cx="7523748" cy="496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6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Week On Week Change: </a:t>
            </a:r>
            <a:endParaRPr lang="en-GB" sz="16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GB" sz="16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Revenue Increased by 28.8%.</a:t>
            </a:r>
            <a:endParaRPr lang="en-GB" sz="16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GB" sz="16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Transaction amount and count increased by 26%</a:t>
            </a:r>
            <a:endParaRPr lang="en-GB" sz="16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GB" sz="16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Customer count increased 24.5%</a:t>
            </a:r>
            <a:endParaRPr lang="en-GB" sz="16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6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Overview YTD:</a:t>
            </a:r>
            <a:endParaRPr lang="en-GB" sz="16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GB" sz="16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Overall Revenue is 57M</a:t>
            </a:r>
            <a:endParaRPr lang="en-GB" sz="16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GB" sz="16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Interest is 8M</a:t>
            </a:r>
            <a:endParaRPr lang="en-GB" sz="16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GB" sz="16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Transaction Amount 46M</a:t>
            </a:r>
            <a:endParaRPr lang="en-GB" sz="16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GB" sz="16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Male Customers are contributing more in revenue 31M, Females 26M</a:t>
            </a:r>
            <a:endParaRPr lang="en-GB" sz="16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GB" sz="16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Blue and Silver Credit Card are contributing to 93% of overall transactions</a:t>
            </a:r>
            <a:endParaRPr lang="en-GB" sz="16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GB" sz="16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TX, NY, and CA States are contributing = 68%</a:t>
            </a:r>
            <a:endParaRPr lang="en-GB" sz="16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GB" sz="16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Overall Activation Rate = 57.5%</a:t>
            </a:r>
            <a:endParaRPr lang="en-GB" sz="16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GB" sz="16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Overall Delinquent Rate = 6.06%</a:t>
            </a:r>
            <a:endParaRPr lang="en-GB" sz="16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GB" sz="16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Activation Rate in 30 days = 57.46%</a:t>
            </a:r>
            <a:endParaRPr lang="en-GB" sz="16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GB" sz="16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Customers who Fail to return money are Self-employed which = 1.6%</a:t>
            </a:r>
            <a:endParaRPr lang="en-GB" sz="16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GB" sz="16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Default = 6.06%</a:t>
            </a:r>
            <a:endParaRPr lang="en-GB" sz="16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A9A440-9062-0177-EECA-FD15B022B8BD}"/>
              </a:ext>
            </a:extLst>
          </p:cNvPr>
          <p:cNvSpPr txBox="1"/>
          <p:nvPr/>
        </p:nvSpPr>
        <p:spPr>
          <a:xfrm>
            <a:off x="497304" y="982802"/>
            <a:ext cx="59195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u="sng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Project Insights Weekly: Week- 53th (31st Dec)</a:t>
            </a:r>
            <a:endParaRPr lang="en-GB" sz="2000" b="1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67639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291</Words>
  <Application>Microsoft Office PowerPoint</Application>
  <PresentationFormat>Widescreen</PresentationFormat>
  <Paragraphs>38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Project Objective: </vt:lpstr>
      <vt:lpstr>Credit Card Financial Dashboard Using Power BI</vt:lpstr>
      <vt:lpstr>Import Data To SQL To Power BI: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Financial Dashboard Using Power BI</dc:title>
  <dc:creator>MD. Ekram Islam</dc:creator>
  <cp:lastModifiedBy>MD. Ekram Islam</cp:lastModifiedBy>
  <cp:revision>3</cp:revision>
  <dcterms:created xsi:type="dcterms:W3CDTF">2024-05-10T09:03:21Z</dcterms:created>
  <dcterms:modified xsi:type="dcterms:W3CDTF">2024-05-10T11:31:37Z</dcterms:modified>
</cp:coreProperties>
</file>

<file path=docProps/thumbnail.jpeg>
</file>